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94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</p:sldIdLst>
  <p:sldSz cx="14630400" cy="8229600"/>
  <p:notesSz cx="8229600" cy="14630400"/>
  <p:embeddedFontLst>
    <p:embeddedFont>
      <p:font typeface="Open Sans" panose="020B060603050402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6" d="100"/>
          <a:sy n="66" d="100"/>
        </p:scale>
        <p:origin x="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20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371EFAA-4597-F726-4F96-593998493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D22C4544-BE78-6BAF-21C5-9CB8026EF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60F0AED-92F9-D2C5-958F-33C3ECEF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DB9FB4C-E866-59F2-BA7D-FCBC6C48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05E167B-63B9-FAA7-54AC-C29E53D0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200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752989C-AC2F-22C3-4EE0-F3A84723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374D638-F0CF-D9AB-D117-B03F45B39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6FC1D1B-0135-44F8-35EF-9FE93596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071EE18-713E-E222-91E6-DF9D74BC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3D16E71-5131-5DED-B450-339DC146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75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96D958FB-1350-4794-137A-07E7FFBD7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82C1F10E-7E0F-7111-1123-3B6C94508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9F09B91-366B-D0A4-56B9-12EC72EA2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B893AA5-FC82-C3F2-2CE9-D975EB3FB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74438A4-79D6-4B65-B504-8EAA0837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623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901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17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095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220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406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457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120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11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DE4A83D-C7CB-94B5-8A62-B67A0EDAB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DBA5997-75E0-0EDE-A48B-E32CC7BC9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CF6FE92-19DC-2EDC-7510-5B4908F7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51D65D0-C42C-9EEA-F4A3-2FAEA4A3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574D621-B3AD-8011-87CC-70DF1028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3873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977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62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9C9694E-5C93-FD7A-5BAE-4776385F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B0B6EA8-E10A-622E-7024-0A5B7E22F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84B12C1-051A-D4EE-5BCE-996AFD11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11C2701-BF2C-4BFA-6ED8-5BB4FCFB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AA8398A-3678-8A39-F8A0-F00D9CD4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013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4541114-64D0-9DF2-BA22-4FA9E491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962497B-ADD2-1AEE-843E-DB5D56BE6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E75D8647-9994-A455-5A9A-F0E04ED2F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C225782-308F-68F7-753C-39B127A38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8C54D78-13E2-E726-0E78-3BE26D4D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BE693D05-F150-417A-6BA3-7AD9AC1F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5836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171041B-EA55-DCFD-1630-171CB14C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DF5BE4F-2A00-5E04-03F0-66133E1E7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6831662-40FE-2337-AE0A-8AAB66D5B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B8D09FF8-1BE1-EF92-E54E-623953249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5AE830C0-1A62-0DBE-9BAB-12B630DED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9DB2CF65-776B-56A8-42A0-C6CAEA58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D4648ECB-CC5B-4ECC-3A34-4131AD36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5877CCF6-35E4-A497-499A-C94C819F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415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4BE48EA-388D-7DE7-814E-8C2232095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49BFA83-E4F5-96AC-32C6-14F3073E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4C0C2DAF-FF79-E6BD-BF3B-7A0CD323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562AA101-C33E-65D6-D74A-F8CCFC14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318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A25753CF-E6B6-03BB-EEF7-0D9A51B35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4AF20D6B-8D5F-EE5E-34A8-BAE25B50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4EDDC563-8ECF-A13D-10B8-BCDC19F6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696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53E30CF-05D3-E6E7-4619-01F2E2FE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D7E57FD-33A3-F2C9-162C-C99364FA7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207D948-464C-DDD2-2EE5-0D620FDA8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AAF71C8-91F3-C5A2-D140-E2DAD687A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A11E52F4-99DE-3FB5-1581-60FD4866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8E28CB9-39E0-F85E-8958-92BE6B09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80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6274902-A5DC-373C-32E0-F97D4E6BF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2D05DF0B-FB00-5544-DA61-2BA05671E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F32EDC65-9B7D-CF79-E4FF-94ED88E47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0338DDB2-8410-043B-4BFE-132D44EE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450B98B8-07D4-8D9A-BD68-911EA413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84891A2-4D21-C753-E6D7-3F910D9E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332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ADB9B44F-D07E-087D-9286-41E52FB71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40A5368-5CE6-49FA-7862-D384F498A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81D6D3C-906C-93B6-8796-7641B0DEA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426FA89-5ED5-B7AA-7E05-A03F56583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E7D68E7-3422-C712-BEA7-143BBC3B0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5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965" r:id="rId19"/>
    <p:sldLayoutId id="2147483966" r:id="rId20"/>
    <p:sldLayoutId id="2147483967" r:id="rId21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575288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o-R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Coordonator științific 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o-R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Conf. univ. dr. </a:t>
            </a:r>
            <a:r>
              <a:rPr lang="ro-RO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Deaconu</a:t>
            </a:r>
            <a:r>
              <a:rPr lang="ro-R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Sorin – Constantin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o-RO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o-RO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ro-R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Gherghel Eduard Andrei</a:t>
            </a: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ro-R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Macari Andreea</a:t>
            </a: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endParaRPr lang="ro-RO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AB976962-941C-BD22-21B1-4EE729B8B861}"/>
              </a:ext>
            </a:extLst>
          </p:cNvPr>
          <p:cNvSpPr/>
          <p:nvPr/>
        </p:nvSpPr>
        <p:spPr>
          <a:xfrm>
            <a:off x="793790" y="1857166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o-RO" sz="3200" kern="100" dirty="0">
                <a:ea typeface="Aptos" panose="020B0004020202020204" pitchFamily="34" charset="0"/>
                <a:cs typeface="Times New Roman" panose="02020603050405020304" pitchFamily="18" charset="0"/>
              </a:rPr>
              <a:t>Influența </a:t>
            </a:r>
            <a:r>
              <a:rPr lang="ro-RO" sz="32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contabiliății</a:t>
            </a:r>
            <a:r>
              <a:rPr lang="ro-RO" sz="3200" kern="100" dirty="0">
                <a:ea typeface="Aptos" panose="020B0004020202020204" pitchFamily="34" charset="0"/>
                <a:cs typeface="Times New Roman" panose="02020603050405020304" pitchFamily="18" charset="0"/>
              </a:rPr>
              <a:t> în activitatea economică</a:t>
            </a:r>
            <a:endParaRPr lang="ro-RO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o-RO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endParaRPr lang="ro-RO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800"/>
              </a:spcAft>
            </a:pPr>
            <a:endParaRPr lang="ro-RO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38767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Ineficiența Ordonanței Trenuleț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258741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8.5%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280190" y="4290536"/>
            <a:ext cx="36080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Deficit bugetar din PIB.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10228421" y="3258741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54.6%</a:t>
            </a:r>
            <a:endParaRPr lang="en-US" sz="5850" dirty="0"/>
          </a:p>
        </p:txBody>
      </p:sp>
      <p:sp>
        <p:nvSpPr>
          <p:cNvPr id="7" name="Text 4"/>
          <p:cNvSpPr/>
          <p:nvPr/>
        </p:nvSpPr>
        <p:spPr>
          <a:xfrm>
            <a:off x="10228421" y="4290536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Datorie publică din PIB.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8254246" y="5447228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2025</a:t>
            </a:r>
            <a:endParaRPr lang="en-US" sz="5850" dirty="0"/>
          </a:p>
        </p:txBody>
      </p:sp>
      <p:sp>
        <p:nvSpPr>
          <p:cNvPr id="9" name="Text 6"/>
          <p:cNvSpPr/>
          <p:nvPr/>
        </p:nvSpPr>
        <p:spPr>
          <a:xfrm>
            <a:off x="8254246" y="6479024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Intrare în vigoare.</a:t>
            </a:r>
            <a:endParaRPr lang="en-US" sz="1750" dirty="0"/>
          </a:p>
        </p:txBody>
      </p:sp>
    </p:spTree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04597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Concluzii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09491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Economia complexă necesită intervenții prudente și un cadru legislativ flexibil. Colaborare între sectorul public și privat pentru un viitor economic stabil și prosper.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290769BC-556F-AF90-0E0A-DC0D67806D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02" b="7998"/>
          <a:stretch/>
        </p:blipFill>
        <p:spPr>
          <a:xfrm>
            <a:off x="20" y="10"/>
            <a:ext cx="14630380" cy="8229590"/>
          </a:xfrm>
          <a:prstGeom prst="rect">
            <a:avLst/>
          </a:prstGeom>
          <a:noFill/>
        </p:spPr>
      </p:pic>
      <p:sp>
        <p:nvSpPr>
          <p:cNvPr id="2" name="CasetăText 1">
            <a:extLst>
              <a:ext uri="{FF2B5EF4-FFF2-40B4-BE49-F238E27FC236}">
                <a16:creationId xmlns:a16="http://schemas.microsoft.com/office/drawing/2014/main" id="{38622B15-95EC-CB12-364F-CF007E27884A}"/>
              </a:ext>
            </a:extLst>
          </p:cNvPr>
          <p:cNvSpPr txBox="1"/>
          <p:nvPr/>
        </p:nvSpPr>
        <p:spPr>
          <a:xfrm>
            <a:off x="3069771" y="3142162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109728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8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104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00409" y="1053849"/>
            <a:ext cx="95982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Economia de Piață vs. Economia Dictată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183649" y="24263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Economia de Piață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896531" y="311093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Prețuri stabilite de cerere și ofertă</a:t>
            </a: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896531" y="3933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Proprietate privată.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978724" y="469431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Inovație și eficiență.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8308438" y="24263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Economia Dictată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8185148" y="308157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Prețuri stabilite de stat.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8185147" y="384910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Proprietate de stat.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8185148" y="469431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Control centralizat.</a:t>
            </a:r>
            <a:endParaRPr lang="en-US" sz="2000"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65260" y="1833921"/>
            <a:ext cx="637520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Produsul Intern Brut (PIB)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4910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3533537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34910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Definire PIB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398145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Valoarea totală a bunurilor și serviciilor finale.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171867" y="34910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6937" y="3533537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08983" y="34910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Metode de calcul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908983" y="398145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Producție, cheltuieli, venituri.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1892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5231725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189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Creștere economică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567963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Expansiunea economiei.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507331" y="1890950"/>
            <a:ext cx="61293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Masa Monetară și Inflația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02216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sp>
        <p:nvSpPr>
          <p:cNvPr id="5" name="Text 2"/>
          <p:cNvSpPr/>
          <p:nvPr/>
        </p:nvSpPr>
        <p:spPr>
          <a:xfrm>
            <a:off x="1028224" y="32565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Valoare Nominală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747016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Suma înscrisă pe un instrument financiar.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02216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sp>
        <p:nvSpPr>
          <p:cNvPr id="8" name="Text 5"/>
          <p:cNvSpPr/>
          <p:nvPr/>
        </p:nvSpPr>
        <p:spPr>
          <a:xfrm>
            <a:off x="4919901" y="32565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Valoare Reală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747016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Puterea de cumpărare.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934069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sp>
        <p:nvSpPr>
          <p:cNvPr id="11" name="Text 8"/>
          <p:cNvSpPr/>
          <p:nvPr/>
        </p:nvSpPr>
        <p:spPr>
          <a:xfrm>
            <a:off x="1028224" y="51685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Inflația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65892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Creșterea generalizată a prețurilor.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73934" y="103160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Influența Contabilității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600319" y="4087892"/>
            <a:ext cx="29787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Activitate Fundamentala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785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Imagine clară asupra activelor și datoriilor.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411" y="420909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9522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Informații Furnizate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9937790" y="3442692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Bază pentru luarea deciziilor.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0307" y="3258026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223391"/>
            <a:ext cx="36467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Contabilitate Macroeconimică</a:t>
            </a:r>
            <a:endParaRPr lang="en-US" sz="2400" dirty="0"/>
          </a:p>
        </p:txBody>
      </p:sp>
      <p:sp>
        <p:nvSpPr>
          <p:cNvPr id="12" name="Text 6"/>
          <p:cNvSpPr/>
          <p:nvPr/>
        </p:nvSpPr>
        <p:spPr>
          <a:xfrm>
            <a:off x="9937790" y="5713809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Analiza activităților economice la nivel național.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4533" y="5984200"/>
            <a:ext cx="339328" cy="424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9455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Sphera Group SA - Studiu de Caz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95227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31790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Lichiditate Ridicată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66950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Resurse slab valorificate.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31315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5399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Îndatorare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503039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Finanțare prin datorii pe termen scurt.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674042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9008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Rentabilitate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39127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Susținută de activități financiare.</a:t>
            </a:r>
            <a:endParaRPr lang="en-US" sz="1750" dirty="0"/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DC265775-6D8D-5CE8-2FE2-5958D058E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54" y="1582221"/>
            <a:ext cx="13543972" cy="4853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5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59478" y="94154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Economia Subterană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Definire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450222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Activități economice în afara cadrului legal.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ro-RO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Cauze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41292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Presiune fiscală, reglementări excesive.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ro-RO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Consecințe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39989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Pierderi la buget, concurență neloială.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9" y="960954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Rolul Contabilității în Demascarea Economiei Subterane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97656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43066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32033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Analiza Tranzacțiilor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693795"/>
            <a:ext cx="296930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Identificarea discrepanțelor.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426827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ro-RO"/>
          </a:p>
        </p:txBody>
      </p:sp>
      <p:sp>
        <p:nvSpPr>
          <p:cNvPr id="8" name="Shape 5"/>
          <p:cNvSpPr/>
          <p:nvPr/>
        </p:nvSpPr>
        <p:spPr>
          <a:xfrm>
            <a:off x="793790" y="439685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85096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623673"/>
            <a:ext cx="30902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Verificarea Documentelor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5114092"/>
            <a:ext cx="332648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Detectarea documentelor false.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68856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ro-RO"/>
          </a:p>
        </p:txBody>
      </p:sp>
      <p:sp>
        <p:nvSpPr>
          <p:cNvPr id="13" name="Shape 9"/>
          <p:cNvSpPr/>
          <p:nvPr/>
        </p:nvSpPr>
        <p:spPr>
          <a:xfrm>
            <a:off x="793790" y="581715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ro-RO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627126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6043970"/>
            <a:ext cx="26158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Raportarea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534388"/>
            <a:ext cx="261580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Anomalii către autorități.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275</Words>
  <Application>Microsoft Office PowerPoint</Application>
  <PresentationFormat>Particularizare</PresentationFormat>
  <Paragraphs>79</Paragraphs>
  <Slides>12</Slides>
  <Notes>10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9" baseType="lpstr">
      <vt:lpstr>Calibri Light</vt:lpstr>
      <vt:lpstr>Open Sans</vt:lpstr>
      <vt:lpstr>Arial</vt:lpstr>
      <vt:lpstr>Calibri</vt:lpstr>
      <vt:lpstr>Aptos</vt:lpstr>
      <vt:lpstr>Crimson Pro Bold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Sorin Deaconu</cp:lastModifiedBy>
  <cp:revision>9</cp:revision>
  <dcterms:created xsi:type="dcterms:W3CDTF">2025-03-24T13:57:06Z</dcterms:created>
  <dcterms:modified xsi:type="dcterms:W3CDTF">2025-03-31T05:39:59Z</dcterms:modified>
</cp:coreProperties>
</file>